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9f30880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9f30880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8bbbbe68c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8bbbbe68c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8bbbbe68c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8bbbbe68c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8bbbbe68c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8bbbbe68c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8bbbbe68c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8bbbbe68c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8bbbbe68c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8bbbbe68c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8bbbbe68c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8bbbbe68c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8bbbbe68c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8bbbbe68c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8bbbbe68c_1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8bbbbe68c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8bbbbe68c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8bbbbe68c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a0735142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a0735142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9f30880b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9f30880b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a07351424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a07351424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a07351424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a07351424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a07351424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a07351424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a07351424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a07351424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a0735142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a0735142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8bbbbe6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8bbbbe6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8bbbbe6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8bbbbe6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8bbbbe68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8bbbbe68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8bbbbe68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8bbbbe68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bbbbe68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8bbbbe68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8bbbbe68c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8bbbbe68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8bbbbe68c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8bbbbe68c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49.png"/><Relationship Id="rId5" Type="http://schemas.openxmlformats.org/officeDocument/2006/relationships/image" Target="../media/image43.png"/><Relationship Id="rId6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Relationship Id="rId6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53.png"/><Relationship Id="rId6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hyperlink" Target="https://leetcode.com/problems/daily-temperatures/discuss/157886/javascript-stack-solution-with-explaina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3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LeetCode 全系列速通 (三)</a:t>
            </a:r>
            <a:endParaRPr b="1"/>
          </a:p>
        </p:txBody>
      </p:sp>
      <p:sp>
        <p:nvSpPr>
          <p:cNvPr id="55" name="Google Shape;55;p13"/>
          <p:cNvSpPr txBox="1"/>
          <p:nvPr/>
        </p:nvSpPr>
        <p:spPr>
          <a:xfrm>
            <a:off x="6695400" y="4213350"/>
            <a:ext cx="19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798100" y="2370825"/>
            <a:ext cx="4572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</a:rPr>
              <a:t>7</a:t>
            </a:r>
            <a:r>
              <a:rPr lang="en" sz="2200">
                <a:solidFill>
                  <a:srgbClr val="434343"/>
                </a:solidFill>
              </a:rPr>
              <a:t>. </a:t>
            </a:r>
            <a:r>
              <a:rPr lang="en" sz="2200">
                <a:solidFill>
                  <a:srgbClr val="434343"/>
                </a:solidFill>
              </a:rPr>
              <a:t>单调栈 (monotonic stack)</a:t>
            </a:r>
            <a:endParaRPr sz="2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</a:rPr>
              <a:t>8. </a:t>
            </a:r>
            <a:r>
              <a:rPr lang="en" sz="2200">
                <a:solidFill>
                  <a:srgbClr val="434343"/>
                </a:solidFill>
              </a:rPr>
              <a:t>单调队列 (monotonic queue)</a:t>
            </a:r>
            <a:endParaRPr sz="2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</a:rPr>
              <a:t>9. </a:t>
            </a:r>
            <a:r>
              <a:rPr lang="en" sz="2200">
                <a:solidFill>
                  <a:srgbClr val="434343"/>
                </a:solidFill>
              </a:rPr>
              <a:t>扫描线 (sweep line)</a:t>
            </a:r>
            <a:endParaRPr sz="2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</a:t>
            </a:r>
            <a:r>
              <a:rPr lang="en"/>
              <a:t>什么是单调队列？</a:t>
            </a:r>
            <a:r>
              <a:rPr lang="en" sz="1400"/>
              <a:t>head [1,2,3,4] tail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单调队列，顾名思义其中所有的元素都是单调的(递增或者递减)，承载的基础数据结构是队列，实现是</a:t>
            </a:r>
            <a:r>
              <a:rPr b="1" lang="e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双端队列</a:t>
            </a:r>
            <a:r>
              <a:rPr lang="e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，队列中存入的元素为数组索引，队头元素为窗口的最大(最小)元素。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队头删除不符合有效窗口的元素，队尾删除不符合最值的候选元素</a:t>
            </a:r>
            <a:r>
              <a:rPr lang="e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。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D4D4D"/>
                </a:solidFill>
                <a:highlight>
                  <a:srgbClr val="FFFFFF"/>
                </a:highlight>
              </a:rPr>
              <a:t>单调队列不是真正的队列。因为队列都是FIFO的，统一从队尾入列，从对首出列。但单调队列是从队尾入列，从队首</a:t>
            </a:r>
            <a:r>
              <a:rPr b="1" lang="en" sz="1600">
                <a:solidFill>
                  <a:srgbClr val="4D4D4D"/>
                </a:solidFill>
                <a:highlight>
                  <a:srgbClr val="FFFFFF"/>
                </a:highlight>
              </a:rPr>
              <a:t>或</a:t>
            </a:r>
            <a:r>
              <a:rPr lang="en" sz="1600">
                <a:solidFill>
                  <a:srgbClr val="4D4D4D"/>
                </a:solidFill>
                <a:highlight>
                  <a:srgbClr val="FFFFFF"/>
                </a:highlight>
              </a:rPr>
              <a:t>队尾出列，所以单调队列不遵守FIFO。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00" y="3605799"/>
            <a:ext cx="3824650" cy="12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975" y="3580000"/>
            <a:ext cx="3493249" cy="13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151425"/>
            <a:ext cx="8520600" cy="12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如何实现单调队列？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Deque&lt;Integer&gt; q = new ArrayDeque();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6344175" y="3449950"/>
            <a:ext cx="2411700" cy="13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对于java，我们可以使用LinkedList或者ArrayDeque来实现双端队列Deque Interface</a:t>
            </a:r>
            <a:endParaRPr sz="1600"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4527"/>
            <a:ext cx="5803775" cy="17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75" y="3226175"/>
            <a:ext cx="4469499" cy="1917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6344175" y="1237375"/>
            <a:ext cx="2621400" cy="20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[1,2,3,4] tail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peekFirst()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pollFirst()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offerFirst()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peekLast()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pollLast()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offerLast()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20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如何使用单调队列？</a:t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 rotWithShape="1">
          <a:blip r:embed="rId3">
            <a:alphaModFix/>
          </a:blip>
          <a:srcRect b="0" l="0" r="0" t="16029"/>
          <a:stretch/>
        </p:blipFill>
        <p:spPr>
          <a:xfrm>
            <a:off x="311700" y="776550"/>
            <a:ext cx="5959076" cy="22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68025"/>
            <a:ext cx="8520599" cy="2175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3764575" y="368375"/>
            <a:ext cx="41736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一般情况为pq实现的优化解，模板如下： 大致4步</a:t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6417575" y="985700"/>
            <a:ext cx="23700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这里可以有不同的顺序，只要保证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插入必须在去尾之后来位置单调性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根据不同题目来改变取解的具体位置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449" y="1966750"/>
            <a:ext cx="5123925" cy="317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36245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7900" y="0"/>
            <a:ext cx="3796101" cy="218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b="23728" l="0" r="0" t="0"/>
          <a:stretch/>
        </p:blipFill>
        <p:spPr>
          <a:xfrm>
            <a:off x="3010900" y="0"/>
            <a:ext cx="3248676" cy="14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3575" y="671375"/>
            <a:ext cx="3010426" cy="10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>
            <a:off x="6198950" y="0"/>
            <a:ext cx="294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如果数字都是正数，我们可以使用sliding window的解法</a:t>
            </a:r>
            <a:endParaRPr sz="900"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8050" y="2953275"/>
            <a:ext cx="6125001" cy="21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/>
        </p:nvSpPr>
        <p:spPr>
          <a:xfrm>
            <a:off x="3134450" y="1545350"/>
            <a:ext cx="5890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Calculate prefix sum </a:t>
            </a: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B</a:t>
            </a: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of list </a:t>
            </a: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A</a:t>
            </a: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.</a:t>
            </a:r>
            <a:endParaRPr sz="1050">
              <a:solidFill>
                <a:srgbClr val="42424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B[j] - B[i]</a:t>
            </a: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represents the sum of subarray </a:t>
            </a: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A[i] ~ A[j-1]</a:t>
            </a:r>
            <a:endParaRPr sz="1000">
              <a:solidFill>
                <a:srgbClr val="546E7A"/>
              </a:solidFill>
              <a:highlight>
                <a:srgbClr val="F7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Deque </a:t>
            </a: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d</a:t>
            </a: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will keep indexes of increasing </a:t>
            </a: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B[i]</a:t>
            </a: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.</a:t>
            </a:r>
            <a:endParaRPr sz="1050">
              <a:solidFill>
                <a:srgbClr val="42424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For every B[i], we will compare </a:t>
            </a: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B[i] - B[d[0]]</a:t>
            </a: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with </a:t>
            </a: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K</a:t>
            </a: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. (</a:t>
            </a: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当前i与最小的d[0]产生最大prefixSum</a:t>
            </a: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)</a:t>
            </a:r>
            <a:endParaRPr sz="1050">
              <a:solidFill>
                <a:srgbClr val="42424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2424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Basic idea, for array starting at every </a:t>
            </a: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A[i]</a:t>
            </a: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, find the shortest one with sum at least </a:t>
            </a: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K</a:t>
            </a: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.</a:t>
            </a:r>
            <a:endParaRPr sz="1050">
              <a:solidFill>
                <a:srgbClr val="42424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In my solution, for </a:t>
            </a: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B[i]</a:t>
            </a: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, find the smallest </a:t>
            </a: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j</a:t>
            </a: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that </a:t>
            </a: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B[j] - B[i] &gt;= K</a:t>
            </a: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.</a:t>
            </a:r>
            <a:endParaRPr sz="1050">
              <a:solidFill>
                <a:srgbClr val="42424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30281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5634" y="356996"/>
            <a:ext cx="2786300" cy="2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20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单调队列 </a:t>
            </a:r>
            <a:r>
              <a:rPr lang="en"/>
              <a:t>Summary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772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时间复杂度依然是 O(N) 线性时间。要这样想，nums 中的每个元素最多被 offer 和 poll 一次，没有任何多余操作，所以整体的复杂度还是 O(N)。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空间复杂度就很简单了，就是窗口的大小 O(k)。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注意判断等号，我一般是先维持k-1的size，然后offerLast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注意offerLast必须在pollLast之后，也就是手动维持单调递增递减队列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一般能用dq的，如果不想手动维护，都可以使用pq来维持window递增或者递减</a:t>
            </a:r>
            <a:endParaRPr sz="1700"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89050"/>
            <a:ext cx="8520599" cy="217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33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</a:t>
            </a:r>
            <a:r>
              <a:rPr lang="en"/>
              <a:t>什么是扫描线？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152475"/>
            <a:ext cx="374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</a:rPr>
              <a:t>扫描线一般运用在图形上面，它和它的字面意思十分相似，就是一条线在整个图上扫来扫去，它一般被用来解决图形面积，周长等问题。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拿数飞机举例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思路一，暴力扫描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遍历每个时刻，检测每个时刻有多少个飞机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思路二，扫描线！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不需要检测每一时刻，只需要检测起点或者终点的位置！（交点变化的位置只有起点或者终点）</a:t>
            </a:r>
            <a:endParaRPr sz="1200"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125" y="2048200"/>
            <a:ext cx="5156877" cy="30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204" y="4"/>
            <a:ext cx="2861336" cy="20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60960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188050" y="437850"/>
            <a:ext cx="6519000" cy="9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>
                <a:solidFill>
                  <a:srgbClr val="333333"/>
                </a:solidFill>
                <a:highlight>
                  <a:srgbClr val="FFFFFF"/>
                </a:highlight>
              </a:rPr>
              <a:t>[ [1,4], [2,6],[3,7],[4,5]]   Return </a:t>
            </a:r>
            <a:r>
              <a:rPr lang="en" sz="210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endParaRPr sz="2800"/>
          </a:p>
        </p:txBody>
      </p:sp>
      <p:sp>
        <p:nvSpPr>
          <p:cNvPr id="186" name="Google Shape;186;p29"/>
          <p:cNvSpPr txBox="1"/>
          <p:nvPr/>
        </p:nvSpPr>
        <p:spPr>
          <a:xfrm>
            <a:off x="6162550" y="1090850"/>
            <a:ext cx="2910900" cy="3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碰到interval的start，也就是起飞一架飞机，当前天上的飞机数++。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碰到interval的end，也就是降落一架飞机，当前天上的飞机数--。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我们分别把所有的start和所有的end放进两个数组，并排序。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然后从第一个start开始统计，碰到start就加一，碰到end就减一。并且同时维护一个最大飞机数的max。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注意图上在4这个位置，有一上一下。题目说先算降落的再算起飞的。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当所有的start统计过以后，我们就有答案了。后面的end只会往下减，所以不用再看了。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9"/>
          <p:cNvSpPr txBox="1"/>
          <p:nvPr/>
        </p:nvSpPr>
        <p:spPr>
          <a:xfrm>
            <a:off x="0" y="0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391. Number of Airplanes in the Sky (LintCode)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01" y="0"/>
            <a:ext cx="62432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840900" y="1024800"/>
            <a:ext cx="3991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06666"/>
                </a:solidFill>
              </a:rPr>
              <a:t>这里可以将飞机降落value设置为-1更简单</a:t>
            </a:r>
            <a:endParaRPr b="1" sz="16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31926" cy="427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21302" l="0" r="0" t="4858"/>
          <a:stretch/>
        </p:blipFill>
        <p:spPr>
          <a:xfrm>
            <a:off x="5474950" y="0"/>
            <a:ext cx="3669051" cy="302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2075" y="3109980"/>
            <a:ext cx="3461776" cy="203352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/>
        </p:nvSpPr>
        <p:spPr>
          <a:xfrm>
            <a:off x="4524225" y="3878850"/>
            <a:ext cx="7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pq</a:t>
            </a:r>
            <a:r>
              <a:rPr lang="en"/>
              <a:t>解法</a:t>
            </a:r>
            <a:endParaRPr/>
          </a:p>
        </p:txBody>
      </p:sp>
      <p:sp>
        <p:nvSpPr>
          <p:cNvPr id="202" name="Google Shape;202;p31"/>
          <p:cNvSpPr txBox="1"/>
          <p:nvPr/>
        </p:nvSpPr>
        <p:spPr>
          <a:xfrm>
            <a:off x="3629400" y="1384025"/>
            <a:ext cx="188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直接sort by start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解法</a:t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9575" y="2036650"/>
            <a:ext cx="2306129" cy="310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8475" y="12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我们希望在60题之内做一个可以在1到2小时可以覆盖的知识点，可以用来快速复习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130825" y="1010775"/>
            <a:ext cx="45681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算法 27题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1. bianry search 3题，一道正常binary, 一道用来猜答案，lis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2. pointer 2题，2 sum, 3sum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3. sliding window 2题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4. bfs + dfs 3 + 3 = 6 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5. backtracking 2题， subset, permutation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6. sort merge sort/quick sort/bucket sort 3题</a:t>
            </a:r>
            <a:endParaRPr b="1" sz="1300">
              <a:solidFill>
                <a:srgbClr val="FF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7. monotonic stack 2题</a:t>
            </a:r>
            <a:endParaRPr b="1" sz="1300">
              <a:solidFill>
                <a:srgbClr val="FF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8. monotonic queue 2题</a:t>
            </a:r>
            <a:endParaRPr b="1" sz="1300">
              <a:solidFill>
                <a:srgbClr val="FF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9. 扫描线 2题</a:t>
            </a:r>
            <a:endParaRPr b="1" sz="1300">
              <a:solidFill>
                <a:srgbClr val="FF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10. divide and conquer 2题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11. Bit manipulation 2题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12. prefix sum 1题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585675" y="1171500"/>
            <a:ext cx="4225500" cy="20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数据结构18题 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icrosoft Yahei"/>
              <a:buAutoNum type="arabicPeriod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Trie 2题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icrosoft Yahei"/>
              <a:buAutoNum type="arabicPeriod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heap 2题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icrosoft Yahei"/>
              <a:buAutoNum type="arabicPeriod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union find 1题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icrosoft Yahei"/>
              <a:buAutoNum type="arabicPeriod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list 翻转+合并+找环+删除+结构转换 5题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icrosoft Yahei"/>
              <a:buAutoNum type="arabicPeriod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comparator 1题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icrosoft Yahei"/>
              <a:buAutoNum type="arabicPeriod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LRU 1题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icrosoft Yahei"/>
              <a:buAutoNum type="arabicPeriod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tree 遍历+结构转换+LCA+BST+Iterator 6题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610725" y="3268325"/>
            <a:ext cx="41754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图6题 bfs, dfs, topological, dijikstra, union find, mst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dp 9题 1d, 2d, backpack1,2, dfs+memo, LIS, LCS, LPS, range DP (覆盖坐标类，背包类，区间类，字符串单双序列) 9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92250" cy="424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608" y="0"/>
            <a:ext cx="437639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58700" cy="246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 rotWithShape="1">
          <a:blip r:embed="rId4">
            <a:alphaModFix/>
          </a:blip>
          <a:srcRect b="0" l="0" r="0" t="10785"/>
          <a:stretch/>
        </p:blipFill>
        <p:spPr>
          <a:xfrm>
            <a:off x="0" y="2416600"/>
            <a:ext cx="4238475" cy="27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5525" y="0"/>
            <a:ext cx="4238474" cy="112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8700" y="2128260"/>
            <a:ext cx="5185299" cy="1462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0"/>
            <a:ext cx="46999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360" y="152400"/>
            <a:ext cx="4139240" cy="212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2285" y="2452913"/>
            <a:ext cx="3839380" cy="2559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5"/>
          <p:cNvPicPr preferRelativeResize="0"/>
          <p:nvPr/>
        </p:nvPicPr>
        <p:blipFill rotWithShape="1">
          <a:blip r:embed="rId3">
            <a:alphaModFix/>
          </a:blip>
          <a:srcRect b="60187" l="58025" r="0" t="6602"/>
          <a:stretch/>
        </p:blipFill>
        <p:spPr>
          <a:xfrm>
            <a:off x="3232100" y="0"/>
            <a:ext cx="2272638" cy="19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 rotWithShape="1">
          <a:blip r:embed="rId3">
            <a:alphaModFix/>
          </a:blip>
          <a:srcRect b="0" l="0" r="37911" t="0"/>
          <a:stretch/>
        </p:blipFill>
        <p:spPr>
          <a:xfrm>
            <a:off x="95298" y="0"/>
            <a:ext cx="298345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/>
          </a:blip>
          <a:srcRect b="26662" l="58025" r="0" t="39035"/>
          <a:stretch/>
        </p:blipFill>
        <p:spPr>
          <a:xfrm>
            <a:off x="5658100" y="0"/>
            <a:ext cx="2200281" cy="19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/>
        </p:nvSpPr>
        <p:spPr>
          <a:xfrm>
            <a:off x="5504750" y="4585200"/>
            <a:ext cx="35646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pq.remove()时间复杂度：search是O(n)</a:t>
            </a:r>
            <a:br>
              <a:rPr b="1" lang="en">
                <a:solidFill>
                  <a:srgbClr val="E06666"/>
                </a:solidFill>
              </a:rPr>
            </a:br>
            <a:r>
              <a:rPr b="1" lang="en">
                <a:solidFill>
                  <a:srgbClr val="E06666"/>
                </a:solidFill>
              </a:rPr>
              <a:t>删除</a:t>
            </a:r>
            <a:r>
              <a:rPr b="1" lang="en">
                <a:solidFill>
                  <a:srgbClr val="E06666"/>
                </a:solidFill>
              </a:rPr>
              <a:t>是logn 随机删= search + delete</a:t>
            </a:r>
            <a:endParaRPr b="1">
              <a:solidFill>
                <a:srgbClr val="E06666"/>
              </a:solidFill>
            </a:endParaRPr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625" y="1867150"/>
            <a:ext cx="5677075" cy="28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 txBox="1"/>
          <p:nvPr/>
        </p:nvSpPr>
        <p:spPr>
          <a:xfrm>
            <a:off x="3414575" y="4705700"/>
            <a:ext cx="19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以上为O(n2)解法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311700" y="148150"/>
            <a:ext cx="85206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sz="2000"/>
          </a:p>
        </p:txBody>
      </p:sp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311700" y="1081475"/>
            <a:ext cx="43962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wechat	回复‘加群’可加群，还有周赛</a:t>
            </a:r>
            <a:endParaRPr/>
          </a:p>
        </p:txBody>
      </p:sp>
      <p:sp>
        <p:nvSpPr>
          <p:cNvPr id="241" name="Google Shape;241;p36"/>
          <p:cNvSpPr txBox="1"/>
          <p:nvPr/>
        </p:nvSpPr>
        <p:spPr>
          <a:xfrm>
            <a:off x="5885350" y="2409575"/>
            <a:ext cx="28656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3000订阅会出一期dp总结篇</a:t>
            </a:r>
            <a:endParaRPr/>
          </a:p>
        </p:txBody>
      </p:sp>
      <p:sp>
        <p:nvSpPr>
          <p:cNvPr id="242" name="Google Shape;242;p36"/>
          <p:cNvSpPr txBox="1"/>
          <p:nvPr/>
        </p:nvSpPr>
        <p:spPr>
          <a:xfrm>
            <a:off x="5885350" y="342065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13675"/>
            <a:ext cx="3942681" cy="16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5350" y="565850"/>
            <a:ext cx="2822089" cy="11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242A3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单调栈 Monotonic Stack 是什么？</a:t>
            </a:r>
            <a:endParaRPr sz="2400">
              <a:solidFill>
                <a:srgbClr val="242A3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顾名思义, 就是栈中元素,按递增顺序或者递减顺序排列的时候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(是否严格递增或者non-decreasing取决于具体题目)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单调栈本质就是栈， 栈本身就是一种受限的数据结构。其受限指的是只能在一端进行操作。而单调栈在栈的基础上进一步受限，即要求栈中的元素始终保持单调性。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/>
              <a:t>由于栈中都是单调的，因此其天生适合解决在其之后第一个小于(或大于)其本身的位置的题目。大家如果遇到题目需要找在其之后第一个小于(或大于)其本身的位置的题目，就可是考虑使用单调栈。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优势是什么？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单调栈的最大好处就是时间复杂度是线性的,每个元素遍历一次!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36425" y="14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</a:t>
            </a:r>
            <a:r>
              <a:rPr lang="en"/>
              <a:t>单调栈 </a:t>
            </a:r>
            <a:r>
              <a:rPr lang="en"/>
              <a:t>基础模板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700" y="867025"/>
            <a:ext cx="6616301" cy="10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229300" y="717050"/>
            <a:ext cx="22506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反向模板</a:t>
            </a:r>
            <a:r>
              <a:rPr lang="en"/>
              <a:t>三步走：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维持递增栈，栈顶</a:t>
            </a:r>
            <a:r>
              <a:rPr lang="en"/>
              <a:t>指向栈底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处理结果进result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当前元素入栈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61126"/>
            <a:ext cx="3479875" cy="31823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3661725" y="2718475"/>
            <a:ext cx="1149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反向模板1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某些题目可以直接保存element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3661725" y="4209525"/>
            <a:ext cx="162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正</a:t>
            </a:r>
            <a:r>
              <a:rPr lang="en"/>
              <a:t>向模板2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</a:t>
            </a:r>
            <a:r>
              <a:rPr lang="en"/>
              <a:t>processing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5225" y="2158327"/>
            <a:ext cx="4118775" cy="299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9679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689" y="0"/>
            <a:ext cx="43673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2463125" y="1326275"/>
            <a:ext cx="237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因为要求距离我们必须stack内部保存index，这里正向反向模板都similar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8156" y="3395375"/>
            <a:ext cx="2336350" cy="165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0" l="0" r="4461" t="0"/>
          <a:stretch/>
        </p:blipFill>
        <p:spPr>
          <a:xfrm>
            <a:off x="0" y="0"/>
            <a:ext cx="49138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875" y="1861750"/>
            <a:ext cx="4230124" cy="208586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5573025" y="753425"/>
            <a:ext cx="237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如果你用的</a:t>
            </a:r>
            <a:r>
              <a:rPr lang="en"/>
              <a:t>正向</a:t>
            </a:r>
            <a:r>
              <a:rPr lang="en"/>
              <a:t>模板是index从小到大，就需要post process result array</a:t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5420500" y="45637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https://leetcode.com/problems/daily-temperatures/discuss/157886/javascript-stack-solution-with-explaination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9684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9300" y="0"/>
            <a:ext cx="5474701" cy="37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9296" y="3790140"/>
            <a:ext cx="5474699" cy="1353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9568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 rotWithShape="1">
          <a:blip r:embed="rId4">
            <a:alphaModFix/>
          </a:blip>
          <a:srcRect b="1729" l="0" r="0" t="0"/>
          <a:stretch/>
        </p:blipFill>
        <p:spPr>
          <a:xfrm>
            <a:off x="3974000" y="2732125"/>
            <a:ext cx="5170001" cy="18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724" y="234850"/>
            <a:ext cx="3614274" cy="23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4000" y="4661234"/>
            <a:ext cx="5169999" cy="482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375" y="1872000"/>
            <a:ext cx="4662625" cy="327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90855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1350" y="0"/>
            <a:ext cx="2745124" cy="190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1160" y="-8"/>
            <a:ext cx="2863808" cy="19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